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9" r:id="rId5"/>
    <p:sldId id="261" r:id="rId6"/>
    <p:sldId id="263" r:id="rId7"/>
    <p:sldId id="270" r:id="rId8"/>
    <p:sldId id="267" r:id="rId9"/>
    <p:sldId id="266" r:id="rId10"/>
    <p:sldId id="26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116" d="100"/>
          <a:sy n="116" d="100"/>
        </p:scale>
        <p:origin x="102" y="3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5/13/2022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5/13/2022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5/13/2022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5/13/2022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5/13/2022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5/13/2022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EBFE6-41DE-BB5B-AA18-71CD2271F460}"/>
              </a:ext>
            </a:extLst>
          </p:cNvPr>
          <p:cNvSpPr>
            <a:spLocks noGrp="1"/>
          </p:cNvSpPr>
          <p:nvPr>
            <p:ph type="ctrTitle"/>
          </p:nvPr>
        </p:nvSpPr>
        <p:spPr/>
        <p:txBody>
          <a:bodyPr/>
          <a:lstStyle/>
          <a:p>
            <a:r>
              <a:rPr lang="en-IN" dirty="0"/>
              <a:t>Pneumonia detection in chest X-rays using CNN and transfer learning </a:t>
            </a:r>
          </a:p>
        </p:txBody>
      </p:sp>
      <p:sp>
        <p:nvSpPr>
          <p:cNvPr id="3" name="Subtitle 2">
            <a:extLst>
              <a:ext uri="{FF2B5EF4-FFF2-40B4-BE49-F238E27FC236}">
                <a16:creationId xmlns:a16="http://schemas.microsoft.com/office/drawing/2014/main" id="{2FB7D929-D654-BD50-0942-98FAF0D0EFE9}"/>
              </a:ext>
            </a:extLst>
          </p:cNvPr>
          <p:cNvSpPr>
            <a:spLocks noGrp="1"/>
          </p:cNvSpPr>
          <p:nvPr>
            <p:ph type="subTitle" idx="1"/>
          </p:nvPr>
        </p:nvSpPr>
        <p:spPr/>
        <p:txBody>
          <a:bodyPr/>
          <a:lstStyle/>
          <a:p>
            <a:pPr algn="r"/>
            <a:endParaRPr lang="en-IN" dirty="0"/>
          </a:p>
          <a:p>
            <a:pPr algn="r"/>
            <a:r>
              <a:rPr lang="en-IN" dirty="0"/>
              <a:t>Name :- D. SHRUTHI</a:t>
            </a:r>
          </a:p>
          <a:p>
            <a:pPr algn="r"/>
            <a:r>
              <a:rPr lang="en-IN" dirty="0"/>
              <a:t>ROLL NO :- MDM18b013</a:t>
            </a:r>
          </a:p>
        </p:txBody>
      </p:sp>
      <p:pic>
        <p:nvPicPr>
          <p:cNvPr id="4" name="1st slide ds">
            <a:hlinkClick r:id="" action="ppaction://media"/>
            <a:extLst>
              <a:ext uri="{FF2B5EF4-FFF2-40B4-BE49-F238E27FC236}">
                <a16:creationId xmlns:a16="http://schemas.microsoft.com/office/drawing/2014/main" id="{4DB1A3E6-BED9-A04F-10ED-A979B9E626C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280821" y="5712983"/>
            <a:ext cx="609600" cy="609600"/>
          </a:xfrm>
          <a:prstGeom prst="rect">
            <a:avLst/>
          </a:prstGeom>
        </p:spPr>
      </p:pic>
    </p:spTree>
    <p:extLst>
      <p:ext uri="{BB962C8B-B14F-4D97-AF65-F5344CB8AC3E}">
        <p14:creationId xmlns:p14="http://schemas.microsoft.com/office/powerpoint/2010/main" val="1141882691"/>
      </p:ext>
    </p:extLst>
  </p:cSld>
  <p:clrMapOvr>
    <a:masterClrMapping/>
  </p:clrMapOvr>
  <mc:AlternateContent xmlns:mc="http://schemas.openxmlformats.org/markup-compatibility/2006" xmlns:p14="http://schemas.microsoft.com/office/powerpoint/2010/main">
    <mc:Choice Requires="p14">
      <p:transition spd="slow" p14:dur="2000" advTm="11306"/>
    </mc:Choice>
    <mc:Fallback xmlns="">
      <p:transition spd="slow" advTm="113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30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3C048-DD9C-0DC0-0E9C-1872011FF056}"/>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Conclusion :- </a:t>
            </a:r>
          </a:p>
        </p:txBody>
      </p:sp>
      <p:sp>
        <p:nvSpPr>
          <p:cNvPr id="3" name="Content Placeholder 2">
            <a:extLst>
              <a:ext uri="{FF2B5EF4-FFF2-40B4-BE49-F238E27FC236}">
                <a16:creationId xmlns:a16="http://schemas.microsoft.com/office/drawing/2014/main" id="{A34B1AEF-1BF4-C6C8-3640-14BCCC711DF0}"/>
              </a:ext>
            </a:extLst>
          </p:cNvPr>
          <p:cNvSpPr>
            <a:spLocks noGrp="1"/>
          </p:cNvSpPr>
          <p:nvPr>
            <p:ph idx="1"/>
          </p:nvPr>
        </p:nvSpPr>
        <p:spPr/>
        <p:txBody>
          <a:bodyPr>
            <a:normAutofit fontScale="92500"/>
          </a:bodyPr>
          <a:lstStyle/>
          <a:p>
            <a:r>
              <a:rPr lang="en-IN" dirty="0"/>
              <a:t>Our project describes a deep-CNN-based transfer learning using chest x-ray images and test data we built a model and this will classify and differentiate normal and pneumonia patients</a:t>
            </a:r>
          </a:p>
          <a:p>
            <a:r>
              <a:rPr lang="en-IN" dirty="0"/>
              <a:t>The model that we developed has validation loss of 45.66% and validation accuracy of 85.90%. As a result, our model has outperformed since it has a better value.</a:t>
            </a:r>
          </a:p>
          <a:p>
            <a:r>
              <a:rPr lang="en-IN" dirty="0"/>
              <a:t>Our findings imply that these approaches can be utilised to enhance diagnosis over traditional methods, perhaps improving treatment quality.</a:t>
            </a:r>
          </a:p>
          <a:p>
            <a:endParaRPr lang="en-IN" dirty="0"/>
          </a:p>
        </p:txBody>
      </p:sp>
      <p:pic>
        <p:nvPicPr>
          <p:cNvPr id="4" name="10th ds">
            <a:hlinkClick r:id="" action="ppaction://media"/>
            <a:extLst>
              <a:ext uri="{FF2B5EF4-FFF2-40B4-BE49-F238E27FC236}">
                <a16:creationId xmlns:a16="http://schemas.microsoft.com/office/drawing/2014/main" id="{E703BAB6-DBCB-4EBF-AEF4-0D725E13FA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42611" y="5785023"/>
            <a:ext cx="609600" cy="609600"/>
          </a:xfrm>
          <a:prstGeom prst="rect">
            <a:avLst/>
          </a:prstGeom>
        </p:spPr>
      </p:pic>
    </p:spTree>
    <p:extLst>
      <p:ext uri="{BB962C8B-B14F-4D97-AF65-F5344CB8AC3E}">
        <p14:creationId xmlns:p14="http://schemas.microsoft.com/office/powerpoint/2010/main" val="1926603362"/>
      </p:ext>
    </p:extLst>
  </p:cSld>
  <p:clrMapOvr>
    <a:masterClrMapping/>
  </p:clrMapOvr>
  <mc:AlternateContent xmlns:mc="http://schemas.openxmlformats.org/markup-compatibility/2006" xmlns:p14="http://schemas.microsoft.com/office/powerpoint/2010/main">
    <mc:Choice Requires="p14">
      <p:transition spd="slow" p14:dur="2000" advTm="63146"/>
    </mc:Choice>
    <mc:Fallback xmlns="">
      <p:transition spd="slow" advTm="63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14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E76DE-F692-A5A2-FC47-CA4855514E77}"/>
              </a:ext>
            </a:extLst>
          </p:cNvPr>
          <p:cNvSpPr>
            <a:spLocks noGrp="1"/>
          </p:cNvSpPr>
          <p:nvPr>
            <p:ph type="title"/>
          </p:nvPr>
        </p:nvSpPr>
        <p:spPr>
          <a:xfrm>
            <a:off x="1141413" y="618518"/>
            <a:ext cx="9905998" cy="1019451"/>
          </a:xfrm>
        </p:spPr>
        <p:txBody>
          <a:bodyPr/>
          <a:lstStyle/>
          <a:p>
            <a:r>
              <a:rPr lang="en-IN"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FDB5A010-B1AC-C67E-67A8-AD5AB2F2D230}"/>
              </a:ext>
            </a:extLst>
          </p:cNvPr>
          <p:cNvSpPr>
            <a:spLocks noGrp="1"/>
          </p:cNvSpPr>
          <p:nvPr>
            <p:ph idx="1"/>
          </p:nvPr>
        </p:nvSpPr>
        <p:spPr>
          <a:xfrm>
            <a:off x="1141412" y="1948070"/>
            <a:ext cx="9905999" cy="3843131"/>
          </a:xfrm>
        </p:spPr>
        <p:txBody>
          <a:bodyPr>
            <a:normAutofit/>
          </a:bodyPr>
          <a:lstStyle/>
          <a:p>
            <a:r>
              <a:rPr lang="en-IN" sz="2000" dirty="0"/>
              <a:t>Pneumonia is an infection that inflames the air sacs in one or both lungs. </a:t>
            </a:r>
          </a:p>
          <a:p>
            <a:r>
              <a:rPr lang="en-IN" sz="2000" dirty="0"/>
              <a:t>The air sacs may fill with fluid or pus (purulent material), causing cough with phlegm or pus, fever, chills, and difficulty breathing.</a:t>
            </a:r>
          </a:p>
          <a:p>
            <a:r>
              <a:rPr lang="en-IN" sz="2000" dirty="0"/>
              <a:t> A variety of organisms, including bacteria, viruses and fungi, can cause pneumonia.</a:t>
            </a:r>
          </a:p>
          <a:p>
            <a:r>
              <a:rPr lang="en-IN" sz="2000" dirty="0"/>
              <a:t>For every 100,000 children, over 1400 get infected with pneumonia.</a:t>
            </a:r>
          </a:p>
          <a:p>
            <a:r>
              <a:rPr lang="en-IN" sz="2000" dirty="0"/>
              <a:t>It is difficult to diagnose many lung disorders due to limited availability of trained specialists in hospitals. While pneumonia diagnoses are often validated by a single physician, leaving margin of error, our approaches may be viewed as both ways of confirmation mechanism.</a:t>
            </a:r>
          </a:p>
        </p:txBody>
      </p:sp>
      <p:pic>
        <p:nvPicPr>
          <p:cNvPr id="5" name="2nd ds">
            <a:hlinkClick r:id="" action="ppaction://media"/>
            <a:extLst>
              <a:ext uri="{FF2B5EF4-FFF2-40B4-BE49-F238E27FC236}">
                <a16:creationId xmlns:a16="http://schemas.microsoft.com/office/drawing/2014/main" id="{81858499-ED6E-7238-7B02-4BAD805F626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42611" y="5786402"/>
            <a:ext cx="609600" cy="609600"/>
          </a:xfrm>
          <a:prstGeom prst="rect">
            <a:avLst/>
          </a:prstGeom>
        </p:spPr>
      </p:pic>
    </p:spTree>
    <p:extLst>
      <p:ext uri="{BB962C8B-B14F-4D97-AF65-F5344CB8AC3E}">
        <p14:creationId xmlns:p14="http://schemas.microsoft.com/office/powerpoint/2010/main" val="3406374673"/>
      </p:ext>
    </p:extLst>
  </p:cSld>
  <p:clrMapOvr>
    <a:masterClrMapping/>
  </p:clrMapOvr>
  <mc:AlternateContent xmlns:mc="http://schemas.openxmlformats.org/markup-compatibility/2006" xmlns:p14="http://schemas.microsoft.com/office/powerpoint/2010/main">
    <mc:Choice Requires="p14">
      <p:transition spd="slow" p14:dur="2000" advTm="1705"/>
    </mc:Choice>
    <mc:Fallback xmlns="">
      <p:transition spd="slow" advTm="17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93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3F239-A092-0CD6-9B9F-6F0520CD11B4}"/>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Proposed solution</a:t>
            </a:r>
          </a:p>
        </p:txBody>
      </p:sp>
      <p:sp>
        <p:nvSpPr>
          <p:cNvPr id="3" name="Content Placeholder 2">
            <a:extLst>
              <a:ext uri="{FF2B5EF4-FFF2-40B4-BE49-F238E27FC236}">
                <a16:creationId xmlns:a16="http://schemas.microsoft.com/office/drawing/2014/main" id="{A605C502-E567-5816-4554-D43AFE86B55C}"/>
              </a:ext>
            </a:extLst>
          </p:cNvPr>
          <p:cNvSpPr>
            <a:spLocks noGrp="1"/>
          </p:cNvSpPr>
          <p:nvPr>
            <p:ph idx="1"/>
          </p:nvPr>
        </p:nvSpPr>
        <p:spPr>
          <a:xfrm>
            <a:off x="1141412" y="2249486"/>
            <a:ext cx="9905999" cy="3989995"/>
          </a:xfrm>
        </p:spPr>
        <p:txBody>
          <a:bodyPr>
            <a:normAutofit/>
          </a:bodyPr>
          <a:lstStyle/>
          <a:p>
            <a:r>
              <a:rPr lang="en-IN" dirty="0"/>
              <a:t>The main objective of this project is to filter out a person whether infected by pneumonia or not using chest X-rays. </a:t>
            </a:r>
          </a:p>
          <a:p>
            <a:r>
              <a:rPr lang="en-IN" dirty="0"/>
              <a:t>We created a simplified model architecture based on VGG with less layers for this project. Chest X-rays used to detect pneumonia must be evaluated by radiation doctors</a:t>
            </a:r>
          </a:p>
          <a:p>
            <a:r>
              <a:rPr lang="en-IN" dirty="0"/>
              <a:t>The decision support system makes a diagnosis based on chest X-ray pictures, which is subsequently validated by the attending physician, reducing both human and machine error</a:t>
            </a:r>
            <a:r>
              <a:rPr lang="en-IN" sz="2000" dirty="0"/>
              <a:t>.</a:t>
            </a:r>
          </a:p>
        </p:txBody>
      </p:sp>
      <p:pic>
        <p:nvPicPr>
          <p:cNvPr id="4" name="3rd ds">
            <a:hlinkClick r:id="" action="ppaction://media"/>
            <a:extLst>
              <a:ext uri="{FF2B5EF4-FFF2-40B4-BE49-F238E27FC236}">
                <a16:creationId xmlns:a16="http://schemas.microsoft.com/office/drawing/2014/main" id="{C9B6605C-BC4F-5ADA-4947-802B3655809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47411" y="5934681"/>
            <a:ext cx="609600" cy="609600"/>
          </a:xfrm>
          <a:prstGeom prst="rect">
            <a:avLst/>
          </a:prstGeom>
        </p:spPr>
      </p:pic>
    </p:spTree>
    <p:extLst>
      <p:ext uri="{BB962C8B-B14F-4D97-AF65-F5344CB8AC3E}">
        <p14:creationId xmlns:p14="http://schemas.microsoft.com/office/powerpoint/2010/main" val="930899802"/>
      </p:ext>
    </p:extLst>
  </p:cSld>
  <p:clrMapOvr>
    <a:masterClrMapping/>
  </p:clrMapOvr>
  <mc:AlternateContent xmlns:mc="http://schemas.openxmlformats.org/markup-compatibility/2006" xmlns:p14="http://schemas.microsoft.com/office/powerpoint/2010/main">
    <mc:Choice Requires="p14">
      <p:transition spd="slow" p14:dur="2000" advTm="45098"/>
    </mc:Choice>
    <mc:Fallback xmlns="">
      <p:transition spd="slow" advTm="450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09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07D03-0EC9-8C36-6E92-4DEBD1D40DD2}"/>
              </a:ext>
            </a:extLst>
          </p:cNvPr>
          <p:cNvSpPr>
            <a:spLocks noGrp="1"/>
          </p:cNvSpPr>
          <p:nvPr>
            <p:ph type="title"/>
          </p:nvPr>
        </p:nvSpPr>
        <p:spPr>
          <a:xfrm>
            <a:off x="1141411" y="619126"/>
            <a:ext cx="9906000" cy="1010891"/>
          </a:xfrm>
        </p:spPr>
        <p:txBody>
          <a:bodyPr/>
          <a:lstStyle/>
          <a:p>
            <a:r>
              <a:rPr lang="en-IN" dirty="0">
                <a:latin typeface="Times New Roman" panose="02020603050405020304" pitchFamily="18" charset="0"/>
                <a:cs typeface="Times New Roman" panose="02020603050405020304" pitchFamily="18" charset="0"/>
              </a:rPr>
              <a:t>Methodology</a:t>
            </a:r>
          </a:p>
        </p:txBody>
      </p:sp>
      <p:sp>
        <p:nvSpPr>
          <p:cNvPr id="3" name="Text Placeholder 2">
            <a:extLst>
              <a:ext uri="{FF2B5EF4-FFF2-40B4-BE49-F238E27FC236}">
                <a16:creationId xmlns:a16="http://schemas.microsoft.com/office/drawing/2014/main" id="{835BB4C1-83D1-491A-7F0F-04A4EF26BBA2}"/>
              </a:ext>
            </a:extLst>
          </p:cNvPr>
          <p:cNvSpPr>
            <a:spLocks noGrp="1"/>
          </p:cNvSpPr>
          <p:nvPr>
            <p:ph type="body" idx="1"/>
          </p:nvPr>
        </p:nvSpPr>
        <p:spPr>
          <a:xfrm>
            <a:off x="1444628" y="1952529"/>
            <a:ext cx="4649783" cy="823912"/>
          </a:xfrm>
        </p:spPr>
        <p:txBody>
          <a:bodyPr>
            <a:normAutofit fontScale="92500" lnSpcReduction="10000"/>
          </a:bodyPr>
          <a:lstStyle/>
          <a:p>
            <a:endParaRPr lang="en-IN" sz="2600" dirty="0"/>
          </a:p>
          <a:p>
            <a:r>
              <a:rPr lang="en-IN" sz="2600" dirty="0"/>
              <a:t>CNN Architecture</a:t>
            </a:r>
          </a:p>
          <a:p>
            <a:endParaRPr lang="en-IN" dirty="0"/>
          </a:p>
        </p:txBody>
      </p:sp>
      <p:pic>
        <p:nvPicPr>
          <p:cNvPr id="7" name="Content Placeholder 6">
            <a:extLst>
              <a:ext uri="{FF2B5EF4-FFF2-40B4-BE49-F238E27FC236}">
                <a16:creationId xmlns:a16="http://schemas.microsoft.com/office/drawing/2014/main" id="{91D4F4E8-870F-D59A-E501-C6749AE58E1A}"/>
              </a:ext>
            </a:extLst>
          </p:cNvPr>
          <p:cNvPicPr>
            <a:picLocks noGrp="1" noChangeAspect="1"/>
          </p:cNvPicPr>
          <p:nvPr>
            <p:ph sz="half" idx="2"/>
          </p:nvPr>
        </p:nvPicPr>
        <p:blipFill>
          <a:blip r:embed="rId4"/>
          <a:stretch>
            <a:fillRect/>
          </a:stretch>
        </p:blipFill>
        <p:spPr>
          <a:xfrm>
            <a:off x="1411181" y="2902226"/>
            <a:ext cx="4608621" cy="2888974"/>
          </a:xfrm>
          <a:prstGeom prst="rect">
            <a:avLst/>
          </a:prstGeom>
        </p:spPr>
      </p:pic>
      <p:sp>
        <p:nvSpPr>
          <p:cNvPr id="5" name="Text Placeholder 4">
            <a:extLst>
              <a:ext uri="{FF2B5EF4-FFF2-40B4-BE49-F238E27FC236}">
                <a16:creationId xmlns:a16="http://schemas.microsoft.com/office/drawing/2014/main" id="{5FFF80BB-AF0E-EDAB-42E5-1FBBB95CF8A8}"/>
              </a:ext>
            </a:extLst>
          </p:cNvPr>
          <p:cNvSpPr>
            <a:spLocks noGrp="1"/>
          </p:cNvSpPr>
          <p:nvPr>
            <p:ph type="body" sz="quarter" idx="3"/>
          </p:nvPr>
        </p:nvSpPr>
        <p:spPr>
          <a:xfrm>
            <a:off x="6313336" y="1952529"/>
            <a:ext cx="4734074" cy="593323"/>
          </a:xfrm>
        </p:spPr>
        <p:txBody>
          <a:bodyPr>
            <a:normAutofit fontScale="92500" lnSpcReduction="10000"/>
          </a:bodyPr>
          <a:lstStyle/>
          <a:p>
            <a:r>
              <a:rPr lang="en-IN" sz="2600" dirty="0"/>
              <a:t>3 stages for implementation</a:t>
            </a:r>
          </a:p>
        </p:txBody>
      </p:sp>
      <p:sp>
        <p:nvSpPr>
          <p:cNvPr id="6" name="Content Placeholder 5">
            <a:extLst>
              <a:ext uri="{FF2B5EF4-FFF2-40B4-BE49-F238E27FC236}">
                <a16:creationId xmlns:a16="http://schemas.microsoft.com/office/drawing/2014/main" id="{DC45F0F0-5C31-7F9E-9AE0-977E952BE4DE}"/>
              </a:ext>
            </a:extLst>
          </p:cNvPr>
          <p:cNvSpPr>
            <a:spLocks noGrp="1"/>
          </p:cNvSpPr>
          <p:nvPr>
            <p:ph sz="quarter" idx="4"/>
          </p:nvPr>
        </p:nvSpPr>
        <p:spPr>
          <a:xfrm>
            <a:off x="6708558" y="3073397"/>
            <a:ext cx="4338852" cy="2717801"/>
          </a:xfrm>
        </p:spPr>
        <p:txBody>
          <a:bodyPr/>
          <a:lstStyle/>
          <a:p>
            <a:r>
              <a:rPr lang="en-IN" dirty="0"/>
              <a:t>Data </a:t>
            </a:r>
            <a:r>
              <a:rPr lang="en-IN" dirty="0" err="1"/>
              <a:t>preprocessing</a:t>
            </a:r>
            <a:endParaRPr lang="en-IN" dirty="0"/>
          </a:p>
          <a:p>
            <a:r>
              <a:rPr lang="en-IN" dirty="0"/>
              <a:t>Model training</a:t>
            </a:r>
          </a:p>
          <a:p>
            <a:r>
              <a:rPr lang="en-IN" dirty="0"/>
              <a:t>Model evaluation </a:t>
            </a:r>
          </a:p>
          <a:p>
            <a:endParaRPr lang="en-IN" dirty="0"/>
          </a:p>
        </p:txBody>
      </p:sp>
      <p:pic>
        <p:nvPicPr>
          <p:cNvPr id="4" name="4th ds">
            <a:hlinkClick r:id="" action="ppaction://media"/>
            <a:extLst>
              <a:ext uri="{FF2B5EF4-FFF2-40B4-BE49-F238E27FC236}">
                <a16:creationId xmlns:a16="http://schemas.microsoft.com/office/drawing/2014/main" id="{DE9CF1DB-BB56-0199-68CC-2DA6BCA644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42610" y="5791198"/>
            <a:ext cx="609600" cy="609600"/>
          </a:xfrm>
          <a:prstGeom prst="rect">
            <a:avLst/>
          </a:prstGeom>
        </p:spPr>
      </p:pic>
    </p:spTree>
    <p:extLst>
      <p:ext uri="{BB962C8B-B14F-4D97-AF65-F5344CB8AC3E}">
        <p14:creationId xmlns:p14="http://schemas.microsoft.com/office/powerpoint/2010/main" val="2846717794"/>
      </p:ext>
    </p:extLst>
  </p:cSld>
  <p:clrMapOvr>
    <a:masterClrMapping/>
  </p:clrMapOvr>
  <mc:AlternateContent xmlns:mc="http://schemas.openxmlformats.org/markup-compatibility/2006" xmlns:p14="http://schemas.microsoft.com/office/powerpoint/2010/main">
    <mc:Choice Requires="p14">
      <p:transition spd="slow" p14:dur="2000" advTm="43989"/>
    </mc:Choice>
    <mc:Fallback xmlns="">
      <p:transition spd="slow" advTm="43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98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A9702-AB94-E7EF-D678-4FF60F6BAAC3}"/>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Data </a:t>
            </a:r>
            <a:r>
              <a:rPr lang="en-IN" dirty="0" err="1">
                <a:latin typeface="Times New Roman" panose="02020603050405020304" pitchFamily="18" charset="0"/>
                <a:cs typeface="Times New Roman" panose="02020603050405020304" pitchFamily="18" charset="0"/>
              </a:rPr>
              <a:t>preprocessing</a:t>
            </a:r>
            <a:endParaRPr lang="en-IN"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9166C6A-3B95-1FEC-23DC-AA5D0DA36E9D}"/>
              </a:ext>
            </a:extLst>
          </p:cNvPr>
          <p:cNvSpPr>
            <a:spLocks noGrp="1"/>
          </p:cNvSpPr>
          <p:nvPr>
            <p:ph idx="1"/>
          </p:nvPr>
        </p:nvSpPr>
        <p:spPr/>
        <p:txBody>
          <a:bodyPr>
            <a:normAutofit/>
          </a:bodyPr>
          <a:lstStyle/>
          <a:p>
            <a:r>
              <a:rPr lang="en-IN" dirty="0"/>
              <a:t>We took 5288 images from Kaggle website. In this stage we are actually doing two process namely data training and data testing.</a:t>
            </a:r>
          </a:p>
          <a:p>
            <a:r>
              <a:rPr lang="en-IN" dirty="0"/>
              <a:t>In this about 82 no of batches are under data training set and 10 sets are used for data testing with a batch size of 64 images. That means 5248 images were used for data training and 640 images are for testing.</a:t>
            </a:r>
          </a:p>
          <a:p>
            <a:r>
              <a:rPr lang="en-IN" dirty="0"/>
              <a:t>To reduce calculation and speed up processing, the original 3-channel pictures will be shrunk from 1024*1024 to 224*224 pixels in this stage.</a:t>
            </a:r>
          </a:p>
          <a:p>
            <a:endParaRPr lang="en-IN" dirty="0"/>
          </a:p>
        </p:txBody>
      </p:sp>
      <p:pic>
        <p:nvPicPr>
          <p:cNvPr id="4" name="5th ds">
            <a:hlinkClick r:id="" action="ppaction://media"/>
            <a:extLst>
              <a:ext uri="{FF2B5EF4-FFF2-40B4-BE49-F238E27FC236}">
                <a16:creationId xmlns:a16="http://schemas.microsoft.com/office/drawing/2014/main" id="{2719D01E-9CBB-DC2F-118B-8A25C7AD651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42611" y="5943600"/>
            <a:ext cx="609600" cy="609600"/>
          </a:xfrm>
          <a:prstGeom prst="rect">
            <a:avLst/>
          </a:prstGeom>
        </p:spPr>
      </p:pic>
    </p:spTree>
    <p:extLst>
      <p:ext uri="{BB962C8B-B14F-4D97-AF65-F5344CB8AC3E}">
        <p14:creationId xmlns:p14="http://schemas.microsoft.com/office/powerpoint/2010/main" val="4014420370"/>
      </p:ext>
    </p:extLst>
  </p:cSld>
  <p:clrMapOvr>
    <a:masterClrMapping/>
  </p:clrMapOvr>
  <mc:AlternateContent xmlns:mc="http://schemas.openxmlformats.org/markup-compatibility/2006" xmlns:p14="http://schemas.microsoft.com/office/powerpoint/2010/main">
    <mc:Choice Requires="p14">
      <p:transition spd="slow" p14:dur="2000" advTm="42751"/>
    </mc:Choice>
    <mc:Fallback xmlns="">
      <p:transition spd="slow" advTm="427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7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FD9DE-2CFD-69B1-BBFA-2CC53F1960D5}"/>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MODEL TRAINING</a:t>
            </a:r>
          </a:p>
        </p:txBody>
      </p:sp>
      <p:sp>
        <p:nvSpPr>
          <p:cNvPr id="3" name="Content Placeholder 2">
            <a:extLst>
              <a:ext uri="{FF2B5EF4-FFF2-40B4-BE49-F238E27FC236}">
                <a16:creationId xmlns:a16="http://schemas.microsoft.com/office/drawing/2014/main" id="{9F767049-CB24-BE16-501F-DF47A1B5125A}"/>
              </a:ext>
            </a:extLst>
          </p:cNvPr>
          <p:cNvSpPr>
            <a:spLocks noGrp="1"/>
          </p:cNvSpPr>
          <p:nvPr>
            <p:ph idx="1"/>
          </p:nvPr>
        </p:nvSpPr>
        <p:spPr/>
        <p:txBody>
          <a:bodyPr/>
          <a:lstStyle/>
          <a:p>
            <a:r>
              <a:rPr lang="en-IN" dirty="0"/>
              <a:t>The training will be done with random samples that we took from Kaggle website. Those samples will be used as the foundation for the generator, which will generate a new picture with some random alterations using Adam </a:t>
            </a:r>
            <a:r>
              <a:rPr lang="en-IN" dirty="0" err="1"/>
              <a:t>optmizer</a:t>
            </a:r>
            <a:r>
              <a:rPr lang="en-IN" dirty="0"/>
              <a:t>.</a:t>
            </a:r>
          </a:p>
          <a:p>
            <a:r>
              <a:rPr lang="en-IN" dirty="0"/>
              <a:t>This generator will create unique images at each epoch, allowing our neural network learner to better identify samples in the test set. And this is how the training process will work.</a:t>
            </a:r>
          </a:p>
          <a:p>
            <a:endParaRPr lang="en-IN" dirty="0"/>
          </a:p>
          <a:p>
            <a:endParaRPr lang="en-IN" dirty="0"/>
          </a:p>
        </p:txBody>
      </p:sp>
      <p:pic>
        <p:nvPicPr>
          <p:cNvPr id="4" name="6th ds">
            <a:hlinkClick r:id="" action="ppaction://media"/>
            <a:extLst>
              <a:ext uri="{FF2B5EF4-FFF2-40B4-BE49-F238E27FC236}">
                <a16:creationId xmlns:a16="http://schemas.microsoft.com/office/drawing/2014/main" id="{1AB5359F-EF6B-0566-1525-AEC75A22EAF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42611" y="5791201"/>
            <a:ext cx="609600" cy="609600"/>
          </a:xfrm>
          <a:prstGeom prst="rect">
            <a:avLst/>
          </a:prstGeom>
        </p:spPr>
      </p:pic>
    </p:spTree>
    <p:extLst>
      <p:ext uri="{BB962C8B-B14F-4D97-AF65-F5344CB8AC3E}">
        <p14:creationId xmlns:p14="http://schemas.microsoft.com/office/powerpoint/2010/main" val="3513325586"/>
      </p:ext>
    </p:extLst>
  </p:cSld>
  <p:clrMapOvr>
    <a:masterClrMapping/>
  </p:clrMapOvr>
  <mc:AlternateContent xmlns:mc="http://schemas.openxmlformats.org/markup-compatibility/2006" xmlns:p14="http://schemas.microsoft.com/office/powerpoint/2010/main">
    <mc:Choice Requires="p14">
      <p:transition spd="slow" p14:dur="2000" advTm="39871"/>
    </mc:Choice>
    <mc:Fallback xmlns="">
      <p:transition spd="slow" advTm="398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87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9F393-8289-F96E-6CC5-760881CFE9F3}"/>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Model EVALUATION</a:t>
            </a:r>
          </a:p>
        </p:txBody>
      </p:sp>
      <p:sp>
        <p:nvSpPr>
          <p:cNvPr id="3" name="Content Placeholder 2">
            <a:extLst>
              <a:ext uri="{FF2B5EF4-FFF2-40B4-BE49-F238E27FC236}">
                <a16:creationId xmlns:a16="http://schemas.microsoft.com/office/drawing/2014/main" id="{213853BF-7528-DB4A-DB4B-9E3B9985C23C}"/>
              </a:ext>
            </a:extLst>
          </p:cNvPr>
          <p:cNvSpPr>
            <a:spLocks noGrp="1"/>
          </p:cNvSpPr>
          <p:nvPr>
            <p:ph sz="half" idx="1"/>
          </p:nvPr>
        </p:nvSpPr>
        <p:spPr>
          <a:xfrm>
            <a:off x="1141411" y="2249486"/>
            <a:ext cx="4480162" cy="3541714"/>
          </a:xfrm>
        </p:spPr>
        <p:txBody>
          <a:bodyPr>
            <a:normAutofit/>
          </a:bodyPr>
          <a:lstStyle/>
          <a:p>
            <a:r>
              <a:rPr lang="en-IN" b="0" i="0" dirty="0">
                <a:effectLst/>
              </a:rPr>
              <a:t>After training the mode, the model is evaluated on the test data. </a:t>
            </a:r>
          </a:p>
          <a:p>
            <a:r>
              <a:rPr lang="en-IN" dirty="0"/>
              <a:t>The confusion matrix offers information about the mistake created by the classifier.</a:t>
            </a:r>
          </a:p>
        </p:txBody>
      </p:sp>
      <p:sp>
        <p:nvSpPr>
          <p:cNvPr id="4" name="Content Placeholder 3">
            <a:extLst>
              <a:ext uri="{FF2B5EF4-FFF2-40B4-BE49-F238E27FC236}">
                <a16:creationId xmlns:a16="http://schemas.microsoft.com/office/drawing/2014/main" id="{601E9BD7-F3DF-5F33-7889-C96AF08A441C}"/>
              </a:ext>
            </a:extLst>
          </p:cNvPr>
          <p:cNvSpPr>
            <a:spLocks noGrp="1"/>
          </p:cNvSpPr>
          <p:nvPr>
            <p:ph sz="half" idx="2"/>
          </p:nvPr>
        </p:nvSpPr>
        <p:spPr>
          <a:xfrm>
            <a:off x="5788550" y="2249486"/>
            <a:ext cx="5258861" cy="3541714"/>
          </a:xfrm>
        </p:spPr>
        <p:txBody>
          <a:bodyPr>
            <a:normAutofit/>
          </a:bodyPr>
          <a:lstStyle/>
          <a:p>
            <a:r>
              <a:rPr lang="en-IN" dirty="0"/>
              <a:t>Precision = (TP + FP)/(TP + FP) </a:t>
            </a:r>
          </a:p>
          <a:p>
            <a:r>
              <a:rPr lang="en-IN" dirty="0"/>
              <a:t>Recall = TP /(TP + FN) </a:t>
            </a:r>
          </a:p>
          <a:p>
            <a:r>
              <a:rPr lang="en-IN" dirty="0"/>
              <a:t>F1 score = (2*Precision * Recall)/(Precision + Recall)</a:t>
            </a:r>
          </a:p>
          <a:p>
            <a:r>
              <a:rPr lang="en-IN" dirty="0"/>
              <a:t>Accuracy= TP + FN)/ (TP + TF + FP + FN)</a:t>
            </a:r>
          </a:p>
        </p:txBody>
      </p:sp>
      <p:pic>
        <p:nvPicPr>
          <p:cNvPr id="5" name="7th ds">
            <a:hlinkClick r:id="" action="ppaction://media"/>
            <a:extLst>
              <a:ext uri="{FF2B5EF4-FFF2-40B4-BE49-F238E27FC236}">
                <a16:creationId xmlns:a16="http://schemas.microsoft.com/office/drawing/2014/main" id="{5E8544FE-3BC8-35E3-C491-2F477527F45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42611" y="5791200"/>
            <a:ext cx="609600" cy="609600"/>
          </a:xfrm>
          <a:prstGeom prst="rect">
            <a:avLst/>
          </a:prstGeom>
        </p:spPr>
      </p:pic>
    </p:spTree>
    <p:extLst>
      <p:ext uri="{BB962C8B-B14F-4D97-AF65-F5344CB8AC3E}">
        <p14:creationId xmlns:p14="http://schemas.microsoft.com/office/powerpoint/2010/main" val="117610080"/>
      </p:ext>
    </p:extLst>
  </p:cSld>
  <p:clrMapOvr>
    <a:masterClrMapping/>
  </p:clrMapOvr>
  <mc:AlternateContent xmlns:mc="http://schemas.openxmlformats.org/markup-compatibility/2006" xmlns:p14="http://schemas.microsoft.com/office/powerpoint/2010/main">
    <mc:Choice Requires="p14">
      <p:transition spd="slow" p14:dur="2000" advTm="42623"/>
    </mc:Choice>
    <mc:Fallback xmlns="">
      <p:transition spd="slow" advTm="426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62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C6D3F-4BDF-2E89-57C0-D1FF916E666E}"/>
              </a:ext>
            </a:extLst>
          </p:cNvPr>
          <p:cNvSpPr>
            <a:spLocks noGrp="1"/>
          </p:cNvSpPr>
          <p:nvPr>
            <p:ph type="title"/>
          </p:nvPr>
        </p:nvSpPr>
        <p:spPr>
          <a:xfrm>
            <a:off x="1147638" y="691979"/>
            <a:ext cx="6103856" cy="743207"/>
          </a:xfrm>
        </p:spPr>
        <p:txBody>
          <a:bodyPr>
            <a:noAutofit/>
          </a:bodyPr>
          <a:lstStyle/>
          <a:p>
            <a:r>
              <a:rPr lang="en-IN" dirty="0">
                <a:latin typeface="Times New Roman" panose="02020603050405020304" pitchFamily="18" charset="0"/>
                <a:cs typeface="Times New Roman" panose="02020603050405020304" pitchFamily="18" charset="0"/>
              </a:rPr>
              <a:t>Model evaluation result:-</a:t>
            </a:r>
          </a:p>
        </p:txBody>
      </p:sp>
      <p:sp>
        <p:nvSpPr>
          <p:cNvPr id="4" name="Text Placeholder 3">
            <a:extLst>
              <a:ext uri="{FF2B5EF4-FFF2-40B4-BE49-F238E27FC236}">
                <a16:creationId xmlns:a16="http://schemas.microsoft.com/office/drawing/2014/main" id="{B3CBBE53-8CF7-039D-722C-3341B0C98397}"/>
              </a:ext>
            </a:extLst>
          </p:cNvPr>
          <p:cNvSpPr>
            <a:spLocks noGrp="1"/>
          </p:cNvSpPr>
          <p:nvPr>
            <p:ph type="body" sz="half" idx="2"/>
          </p:nvPr>
        </p:nvSpPr>
        <p:spPr>
          <a:xfrm>
            <a:off x="1141413" y="2321780"/>
            <a:ext cx="5934511" cy="2841266"/>
          </a:xfrm>
        </p:spPr>
        <p:txBody>
          <a:bodyPr/>
          <a:lstStyle/>
          <a:p>
            <a:r>
              <a:rPr lang="en-IN" sz="2400" dirty="0"/>
              <a:t>Normal and bacterial pneumonia images, viral pneumonia and normal images and bacterial and viral pneumonia images respectively  had classification precision, recall, and f1 score of 82%, 92%, and 80%; 95%, 86%, and 68%; and 88.8%, 89.6%, and 73.9%.</a:t>
            </a:r>
          </a:p>
          <a:p>
            <a:endParaRPr lang="en-IN" sz="1800" dirty="0"/>
          </a:p>
          <a:p>
            <a:endParaRPr lang="en-IN" dirty="0"/>
          </a:p>
        </p:txBody>
      </p:sp>
      <p:pic>
        <p:nvPicPr>
          <p:cNvPr id="9" name="Picture Placeholder 8">
            <a:extLst>
              <a:ext uri="{FF2B5EF4-FFF2-40B4-BE49-F238E27FC236}">
                <a16:creationId xmlns:a16="http://schemas.microsoft.com/office/drawing/2014/main" id="{55AEBFEE-643D-1ECF-4C4F-874B86D02B16}"/>
              </a:ext>
            </a:extLst>
          </p:cNvPr>
          <p:cNvPicPr>
            <a:picLocks noGrp="1" noChangeAspect="1"/>
          </p:cNvPicPr>
          <p:nvPr>
            <p:ph type="pic" idx="1"/>
          </p:nvPr>
        </p:nvPicPr>
        <p:blipFill>
          <a:blip r:embed="rId4"/>
          <a:srcRect t="1748" b="1748"/>
          <a:stretch>
            <a:fillRect/>
          </a:stretch>
        </p:blipFill>
        <p:spPr>
          <a:xfrm>
            <a:off x="7380288" y="409575"/>
            <a:ext cx="3667125" cy="6134100"/>
          </a:xfrm>
          <a:prstGeom prst="rect">
            <a:avLst/>
          </a:prstGeom>
        </p:spPr>
      </p:pic>
      <p:pic>
        <p:nvPicPr>
          <p:cNvPr id="3" name="8th ds">
            <a:hlinkClick r:id="" action="ppaction://media"/>
            <a:extLst>
              <a:ext uri="{FF2B5EF4-FFF2-40B4-BE49-F238E27FC236}">
                <a16:creationId xmlns:a16="http://schemas.microsoft.com/office/drawing/2014/main" id="{10363B15-71E3-7D18-F5E7-6489E68F8B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466321" y="5874808"/>
            <a:ext cx="609600" cy="609600"/>
          </a:xfrm>
          <a:prstGeom prst="rect">
            <a:avLst/>
          </a:prstGeom>
        </p:spPr>
      </p:pic>
    </p:spTree>
    <p:extLst>
      <p:ext uri="{BB962C8B-B14F-4D97-AF65-F5344CB8AC3E}">
        <p14:creationId xmlns:p14="http://schemas.microsoft.com/office/powerpoint/2010/main" val="3642298252"/>
      </p:ext>
    </p:extLst>
  </p:cSld>
  <p:clrMapOvr>
    <a:masterClrMapping/>
  </p:clrMapOvr>
  <mc:AlternateContent xmlns:mc="http://schemas.openxmlformats.org/markup-compatibility/2006" xmlns:p14="http://schemas.microsoft.com/office/powerpoint/2010/main">
    <mc:Choice Requires="p14">
      <p:transition spd="slow" p14:dur="2000" advTm="24383"/>
    </mc:Choice>
    <mc:Fallback xmlns="">
      <p:transition spd="slow" advTm="243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38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9FEBB-8E0C-EFFE-CC9D-75659A03280A}"/>
              </a:ext>
            </a:extLst>
          </p:cNvPr>
          <p:cNvSpPr>
            <a:spLocks noGrp="1"/>
          </p:cNvSpPr>
          <p:nvPr>
            <p:ph type="title"/>
          </p:nvPr>
        </p:nvSpPr>
        <p:spPr>
          <a:xfrm>
            <a:off x="1141411" y="619127"/>
            <a:ext cx="9906000" cy="904874"/>
          </a:xfrm>
        </p:spPr>
        <p:txBody>
          <a:bodyPr/>
          <a:lstStyle/>
          <a:p>
            <a:r>
              <a:rPr lang="en-IN" dirty="0"/>
              <a:t> </a:t>
            </a:r>
            <a:r>
              <a:rPr lang="en-IN" dirty="0">
                <a:latin typeface="Times New Roman" panose="02020603050405020304" pitchFamily="18" charset="0"/>
                <a:cs typeface="Times New Roman" panose="02020603050405020304" pitchFamily="18" charset="0"/>
              </a:rPr>
              <a:t>OUTPUT:-</a:t>
            </a:r>
          </a:p>
        </p:txBody>
      </p:sp>
      <p:sp>
        <p:nvSpPr>
          <p:cNvPr id="3" name="Text Placeholder 2">
            <a:extLst>
              <a:ext uri="{FF2B5EF4-FFF2-40B4-BE49-F238E27FC236}">
                <a16:creationId xmlns:a16="http://schemas.microsoft.com/office/drawing/2014/main" id="{E6CFB130-50B1-05B3-3D1D-E4E085E1CD7A}"/>
              </a:ext>
            </a:extLst>
          </p:cNvPr>
          <p:cNvSpPr>
            <a:spLocks noGrp="1"/>
          </p:cNvSpPr>
          <p:nvPr>
            <p:ph type="body" idx="1"/>
          </p:nvPr>
        </p:nvSpPr>
        <p:spPr>
          <a:xfrm>
            <a:off x="1370019" y="1766888"/>
            <a:ext cx="4649783" cy="671512"/>
          </a:xfrm>
        </p:spPr>
        <p:txBody>
          <a:bodyPr>
            <a:normAutofit/>
          </a:bodyPr>
          <a:lstStyle/>
          <a:p>
            <a:r>
              <a:rPr lang="en-IN" dirty="0"/>
              <a:t>Bacterial pneumonia</a:t>
            </a:r>
          </a:p>
        </p:txBody>
      </p:sp>
      <p:pic>
        <p:nvPicPr>
          <p:cNvPr id="7" name="Content Placeholder 6">
            <a:extLst>
              <a:ext uri="{FF2B5EF4-FFF2-40B4-BE49-F238E27FC236}">
                <a16:creationId xmlns:a16="http://schemas.microsoft.com/office/drawing/2014/main" id="{3EDDFBEE-8BAF-558B-124B-ECF94B8A26A3}"/>
              </a:ext>
            </a:extLst>
          </p:cNvPr>
          <p:cNvPicPr>
            <a:picLocks noGrp="1" noChangeAspect="1"/>
          </p:cNvPicPr>
          <p:nvPr>
            <p:ph sz="half" idx="2"/>
          </p:nvPr>
        </p:nvPicPr>
        <p:blipFill>
          <a:blip r:embed="rId4"/>
          <a:stretch>
            <a:fillRect/>
          </a:stretch>
        </p:blipFill>
        <p:spPr>
          <a:xfrm>
            <a:off x="1370018" y="2681287"/>
            <a:ext cx="4554531" cy="3557586"/>
          </a:xfrm>
          <a:prstGeom prst="rect">
            <a:avLst/>
          </a:prstGeom>
        </p:spPr>
      </p:pic>
      <p:sp>
        <p:nvSpPr>
          <p:cNvPr id="5" name="Text Placeholder 4">
            <a:extLst>
              <a:ext uri="{FF2B5EF4-FFF2-40B4-BE49-F238E27FC236}">
                <a16:creationId xmlns:a16="http://schemas.microsoft.com/office/drawing/2014/main" id="{61ACD275-F40A-80CD-0CD0-113BFD333BF3}"/>
              </a:ext>
            </a:extLst>
          </p:cNvPr>
          <p:cNvSpPr>
            <a:spLocks noGrp="1"/>
          </p:cNvSpPr>
          <p:nvPr>
            <p:ph type="body" sz="quarter" idx="3"/>
          </p:nvPr>
        </p:nvSpPr>
        <p:spPr>
          <a:xfrm>
            <a:off x="6400808" y="1766889"/>
            <a:ext cx="4646602" cy="671512"/>
          </a:xfrm>
        </p:spPr>
        <p:txBody>
          <a:bodyPr>
            <a:normAutofit/>
          </a:bodyPr>
          <a:lstStyle/>
          <a:p>
            <a:r>
              <a:rPr lang="en-IN" dirty="0"/>
              <a:t>	Normal</a:t>
            </a:r>
          </a:p>
        </p:txBody>
      </p:sp>
      <p:pic>
        <p:nvPicPr>
          <p:cNvPr id="8" name="Content Placeholder 7">
            <a:extLst>
              <a:ext uri="{FF2B5EF4-FFF2-40B4-BE49-F238E27FC236}">
                <a16:creationId xmlns:a16="http://schemas.microsoft.com/office/drawing/2014/main" id="{A911BF25-006D-CBA3-47E7-CDFA67051FDE}"/>
              </a:ext>
            </a:extLst>
          </p:cNvPr>
          <p:cNvPicPr>
            <a:picLocks noGrp="1" noChangeAspect="1"/>
          </p:cNvPicPr>
          <p:nvPr>
            <p:ph sz="quarter" idx="4"/>
          </p:nvPr>
        </p:nvPicPr>
        <p:blipFill>
          <a:blip r:embed="rId5"/>
          <a:stretch>
            <a:fillRect/>
          </a:stretch>
        </p:blipFill>
        <p:spPr>
          <a:xfrm>
            <a:off x="6400808" y="2681287"/>
            <a:ext cx="4791067" cy="3557586"/>
          </a:xfrm>
          <a:prstGeom prst="rect">
            <a:avLst/>
          </a:prstGeom>
        </p:spPr>
      </p:pic>
      <p:pic>
        <p:nvPicPr>
          <p:cNvPr id="4" name="9th ds">
            <a:hlinkClick r:id="" action="ppaction://media"/>
            <a:extLst>
              <a:ext uri="{FF2B5EF4-FFF2-40B4-BE49-F238E27FC236}">
                <a16:creationId xmlns:a16="http://schemas.microsoft.com/office/drawing/2014/main" id="{B93E836F-189D-C5EC-8BA2-04E65499877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08808" y="6176959"/>
            <a:ext cx="609600" cy="609600"/>
          </a:xfrm>
          <a:prstGeom prst="rect">
            <a:avLst/>
          </a:prstGeom>
        </p:spPr>
      </p:pic>
    </p:spTree>
    <p:extLst>
      <p:ext uri="{BB962C8B-B14F-4D97-AF65-F5344CB8AC3E}">
        <p14:creationId xmlns:p14="http://schemas.microsoft.com/office/powerpoint/2010/main" val="3569900073"/>
      </p:ext>
    </p:extLst>
  </p:cSld>
  <p:clrMapOvr>
    <a:masterClrMapping/>
  </p:clrMapOvr>
  <mc:AlternateContent xmlns:mc="http://schemas.openxmlformats.org/markup-compatibility/2006" xmlns:p14="http://schemas.microsoft.com/office/powerpoint/2010/main">
    <mc:Choice Requires="p14">
      <p:transition spd="slow" p14:dur="2000" advTm="24981"/>
    </mc:Choice>
    <mc:Fallback xmlns="">
      <p:transition spd="slow" advTm="249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98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279</TotalTime>
  <Words>625</Words>
  <Application>Microsoft Office PowerPoint</Application>
  <PresentationFormat>Widescreen</PresentationFormat>
  <Paragraphs>44</Paragraphs>
  <Slides>10</Slides>
  <Notes>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Times New Roman</vt:lpstr>
      <vt:lpstr>Tw Cen MT</vt:lpstr>
      <vt:lpstr>Circuit</vt:lpstr>
      <vt:lpstr>Pneumonia detection in chest X-rays using CNN and transfer learning </vt:lpstr>
      <vt:lpstr>PROBLEM STATEMENT</vt:lpstr>
      <vt:lpstr>Proposed solution</vt:lpstr>
      <vt:lpstr>Methodology</vt:lpstr>
      <vt:lpstr>Data preprocessing</vt:lpstr>
      <vt:lpstr>MODEL TRAINING</vt:lpstr>
      <vt:lpstr>Model EVALUATION</vt:lpstr>
      <vt:lpstr>Model evaluation result:-</vt:lpstr>
      <vt:lpstr> OUTPUT:-</vt:lpstr>
      <vt:lpstr>Conclusion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Pneumonia detection in chest X-rays using CNN and transfer learning</dc:title>
  <dc:creator>Durgam</dc:creator>
  <cp:lastModifiedBy>Durgam</cp:lastModifiedBy>
  <cp:revision>15</cp:revision>
  <dcterms:created xsi:type="dcterms:W3CDTF">2022-05-09T17:29:31Z</dcterms:created>
  <dcterms:modified xsi:type="dcterms:W3CDTF">2022-05-13T04:49:21Z</dcterms:modified>
</cp:coreProperties>
</file>